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73" r:id="rId7"/>
    <p:sldId id="268" r:id="rId8"/>
    <p:sldId id="269" r:id="rId9"/>
    <p:sldId id="274" r:id="rId10"/>
    <p:sldId id="262" r:id="rId11"/>
    <p:sldId id="263" r:id="rId12"/>
    <p:sldId id="264" r:id="rId13"/>
    <p:sldId id="265" r:id="rId14"/>
    <p:sldId id="266" r:id="rId15"/>
    <p:sldId id="267" r:id="rId16"/>
    <p:sldId id="270" r:id="rId17"/>
    <p:sldId id="271" r:id="rId18"/>
    <p:sldId id="275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99C36-63DC-9243-A0DC-DEDD826195CF}" type="datetimeFigureOut">
              <a:rPr lang="en-US" smtClean="0"/>
              <a:t>4/22/21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4812E-9CEA-7D44-8D29-14C60018B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31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B303B-5FB5-1347-87BA-AED2BD6A1D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8EFB1F-474F-F645-91B4-7FED0DCA0B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51C0A-C93A-B945-A8BA-7A9F37304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3FFE-4CF2-5140-93A2-C3457C4B9FAF}" type="datetime1">
              <a:rPr lang="en-US" smtClean="0"/>
              <a:t>4/22/21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D7943-B4A3-0B41-BB9C-7371A84DE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319D0-2169-6C49-B2DC-31789C760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538D-3460-584C-B0B8-C2A81E8A9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50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063C0-D7B3-6745-B65A-5CC90A2C7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DFE958-B255-6B44-B3CC-EDF2C34FB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1AD51-B22A-AA4B-A536-610217E79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1B3A-126C-2E41-A9A3-1A56A9A8FB0D}" type="datetime1">
              <a:rPr lang="en-US" smtClean="0"/>
              <a:t>4/22/21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A4757-C22C-5549-A28A-AE7896C52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01B27-F458-F448-B9C2-FB949C667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538D-3460-584C-B0B8-C2A81E8A9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80DD04-4A7F-E042-A391-3EB6B412F7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D35721-3F19-5B47-9993-CC65074811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754C1-3356-1C46-875D-6821017C2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A367-9B4C-CF44-85D9-A1D26366A114}" type="datetime1">
              <a:rPr lang="en-US" smtClean="0"/>
              <a:t>4/22/21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62E1B-84C2-2446-B60C-B25C92390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2EC35-B00C-A346-8F3B-88A59D036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538D-3460-584C-B0B8-C2A81E8A9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4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A2DA6-3E10-444C-A7E3-535A08AB4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85494-CE22-0D42-B319-BC7DED986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00328-0AE1-224E-9D93-8FF2DBEE3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F6E8D-3A9C-DC49-AB26-7D5A3197596B}" type="datetime1">
              <a:rPr lang="en-US" smtClean="0"/>
              <a:t>4/22/21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C9F75-1416-5944-8655-F76B00E9B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43702-4EC5-CB44-82D1-F3A0C8A5D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538D-3460-584C-B0B8-C2A81E8A9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54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80824-9448-A94D-A012-D957170CD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47679-CBF6-894C-A575-EB70639CE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C1C52-EB65-C444-A9DD-9E43434FD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B9A5-C4D6-8544-883C-482CA6F17A2B}" type="datetime1">
              <a:rPr lang="en-US" smtClean="0"/>
              <a:t>4/22/21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66AD2-803D-8847-A7AE-D94F26E25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68338-1CFF-6449-A87C-6C3B9215A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538D-3460-584C-B0B8-C2A81E8A9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2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99970-1D01-5F42-960F-CE6B53A5B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099A5-76A9-7343-9E14-4C14B48172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06C968-6FA6-894A-9077-2031DFB1C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96AF88-7944-BF49-9611-C5F5E5081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C5C7-F06C-2344-8DAD-343BCC6D673E}" type="datetime1">
              <a:rPr lang="en-US" smtClean="0"/>
              <a:t>4/22/21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DA1342-7F9B-0A4E-8B00-A1DE4AE5C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6CB24F-3D94-914B-9723-67B139AA3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538D-3460-584C-B0B8-C2A81E8A9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560F0-E177-5747-A301-6C523B62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8CB1D7-D22B-E749-B4A9-2D1AC94FB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11F783-20D5-E841-9D2B-EC8F99A1E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28381D-7EB4-F044-AE55-3D4DB162F4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47E30E-13DA-9E49-9E6F-724D96C1F1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D6447D-0AA3-4F48-AF43-BE2DC41A0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59E6-438F-A744-83D7-BE6AA92D879F}" type="datetime1">
              <a:rPr lang="en-US" smtClean="0"/>
              <a:t>4/22/21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FA2235-A765-1B4F-B50A-A0688E264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B7B63F-F371-6849-BC17-CA607D120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538D-3460-584C-B0B8-C2A81E8A9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1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8E241-1410-8E41-A809-572320EF8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F47970-5DDD-F74C-8B0A-73AC0C979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12A4-A14B-E945-98E3-E6DC08F7AF44}" type="datetime1">
              <a:rPr lang="en-US" smtClean="0"/>
              <a:t>4/22/21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9E9110-C243-8948-AC6C-99D744226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C1A917-A71C-3149-8BA8-519950B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538D-3460-584C-B0B8-C2A81E8A9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7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F05186-3F15-8240-A858-A90F3A73A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79B7-B5BE-DB4D-AADE-235841CAC281}" type="datetime1">
              <a:rPr lang="en-US" smtClean="0"/>
              <a:t>4/22/21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319920-476F-2642-85B9-4983F356B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079CBB-49B7-5A4D-B0DA-A50F97B40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538D-3460-584C-B0B8-C2A81E8A9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4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55420-9AFD-FD4B-9B37-4F3B5E4B3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A15A6-6A5D-314B-A947-574010267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51FAC2-410A-2844-92A4-D32DC1BF39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0AF7A4-EF94-1845-AC50-A38B87A0B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0F02-0A31-F14E-8100-973E66B97428}" type="datetime1">
              <a:rPr lang="en-US" smtClean="0"/>
              <a:t>4/22/21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79AE4B-00AA-2C40-91F9-A2936BE9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189F2-5AD5-0746-9E4D-12C18732D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538D-3460-584C-B0B8-C2A81E8A9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2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C43A0-D3C2-3140-8C4C-ADE7E400E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91896C-D2FA-944C-809D-5A9554A6EB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483052-02D4-604D-8292-E7349E9C32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D2499-5D2B-EB46-9FE4-E7B7C5A3B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F1B5-590A-3E48-823A-B7D3103E5AD9}" type="datetime1">
              <a:rPr lang="en-US" smtClean="0"/>
              <a:t>4/22/21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18402B-85B9-DF43-9543-1570F797E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018711-5038-AB44-9708-32831776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538D-3460-584C-B0B8-C2A81E8A9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18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2C7B0C-E306-A046-9AD2-86F0F0567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43815-20FA-D144-A973-2847FF332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886C2-3570-7845-87C2-BC7D2EF3E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ADCFE-CDBB-7248-A452-6892BD514CFC}" type="datetime1">
              <a:rPr lang="en-US" smtClean="0"/>
              <a:t>4/22/21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2D01C-5589-604A-A74B-774EF379D9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57CC2-44EE-BC46-8656-6AB507B133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0538D-3460-584C-B0B8-C2A81E8A9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0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C49D5-4F41-3F46-B86F-4DD3F1969A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78037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FRMD University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Finance Committee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Budget Construction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24CBDA-A846-5C40-BFA2-BB9ABD8C74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86225"/>
            <a:ext cx="9144000" cy="1171574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A budget is a plan to have money available 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when we need it</a:t>
            </a:r>
            <a:r>
              <a:rPr lang="en-US" sz="2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6C0F0-5878-794F-850D-05C080F47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E832AB-C46A-1746-A49C-C798EE2E0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538D-3460-584C-B0B8-C2A81E8A9E9E}" type="slidenum">
              <a:rPr lang="en-US" sz="2000" smtClean="0"/>
              <a:t>1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99837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9D0A2-F8DF-2349-9766-235155253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>
            <a:normAutofit/>
          </a:bodyPr>
          <a:lstStyle/>
          <a:p>
            <a:r>
              <a:rPr lang="en-US" sz="3200" spc="4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District 1 General Fund Revenue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0710C-6458-5A41-AA93-E93CCFD12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8057"/>
            <a:ext cx="10515600" cy="484890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Sample revenue accounts</a:t>
            </a:r>
          </a:p>
          <a:p>
            <a:pPr marL="0" lvl="0" indent="0"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Homeowner assessments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endParaRPr lang="en-US" sz="1800" spc="4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Sewer service fees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Sewer operations fees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endParaRPr lang="en-US" sz="1800" spc="4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Amenity User fees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endParaRPr lang="en-US" sz="1800" spc="4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Transfer from District No. 2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Transfer from District No. 3</a:t>
            </a:r>
          </a:p>
          <a:p>
            <a:pPr lvl="0"/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352F7B-937E-9649-B8B9-2E66A1B37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2CDEDF-4607-B440-BFA6-1A09910C6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538D-3460-584C-B0B8-C2A81E8A9E9E}" type="slidenum">
              <a:rPr lang="en-US" sz="2000" smtClean="0"/>
              <a:t>10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15387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9D0A2-F8DF-2349-9766-235155253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>
            <a:normAutofit fontScale="90000"/>
          </a:bodyPr>
          <a:lstStyle/>
          <a:p>
            <a:r>
              <a:rPr lang="en-US" sz="36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District</a:t>
            </a:r>
            <a:r>
              <a:rPr lang="en-US" sz="3600" spc="4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1 General Fund Expense Account Groups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0710C-6458-5A41-AA93-E93CCFD12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0344"/>
            <a:ext cx="10515600" cy="5066619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Sample expense accounts</a:t>
            </a:r>
          </a:p>
          <a:p>
            <a:pPr marL="0" lvl="0" indent="0">
              <a:buNone/>
            </a:pPr>
            <a:endParaRPr lang="en-US" sz="13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342900">
              <a:spcBef>
                <a:spcPts val="60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00050" algn="l"/>
              </a:tabLst>
            </a:pPr>
            <a:r>
              <a:rPr lang="en-US" sz="2900" spc="40" dirty="0">
                <a:latin typeface="Verdana" panose="020B0604030504040204" pitchFamily="34" charset="0"/>
                <a:cs typeface="Times New Roman" panose="02020603050405020304" pitchFamily="18" charset="0"/>
              </a:rPr>
              <a:t>General</a:t>
            </a:r>
          </a:p>
          <a:p>
            <a:pPr lvl="1">
              <a:spcAft>
                <a:spcPts val="300"/>
              </a:spcAft>
            </a:pPr>
            <a:r>
              <a:rPr lang="en-US" sz="2500" dirty="0">
                <a:latin typeface="Verdana" panose="020B0604030504040204" pitchFamily="34" charset="0"/>
                <a:ea typeface="Verdana" panose="020B0604030504040204" pitchFamily="34" charset="0"/>
              </a:rPr>
              <a:t>Accounting (CRS)</a:t>
            </a:r>
          </a:p>
          <a:p>
            <a:pPr lvl="1">
              <a:spcAft>
                <a:spcPts val="300"/>
              </a:spcAft>
            </a:pPr>
            <a:r>
              <a:rPr lang="en-US" sz="2500" dirty="0">
                <a:latin typeface="Verdana" panose="020B0604030504040204" pitchFamily="34" charset="0"/>
                <a:ea typeface="Verdana" panose="020B0604030504040204" pitchFamily="34" charset="0"/>
              </a:rPr>
              <a:t>Audit preparation (CRS)</a:t>
            </a:r>
          </a:p>
          <a:p>
            <a:pPr lvl="1">
              <a:spcAft>
                <a:spcPts val="300"/>
              </a:spcAft>
            </a:pPr>
            <a:r>
              <a:rPr lang="en-US" sz="2500" dirty="0">
                <a:latin typeface="Verdana" panose="020B0604030504040204" pitchFamily="34" charset="0"/>
                <a:ea typeface="Verdana" panose="020B0604030504040204" pitchFamily="34" charset="0"/>
              </a:rPr>
              <a:t>District management (CRS)</a:t>
            </a:r>
          </a:p>
          <a:p>
            <a:pPr lvl="1">
              <a:spcAft>
                <a:spcPts val="300"/>
              </a:spcAft>
            </a:pPr>
            <a:r>
              <a:rPr lang="en-US" sz="2500" dirty="0">
                <a:latin typeface="Verdana" panose="020B0604030504040204" pitchFamily="34" charset="0"/>
                <a:ea typeface="Verdana" panose="020B0604030504040204" pitchFamily="34" charset="0"/>
              </a:rPr>
              <a:t>Audit (Haynie)</a:t>
            </a:r>
          </a:p>
          <a:p>
            <a:pPr lvl="1">
              <a:spcAft>
                <a:spcPts val="300"/>
              </a:spcAft>
            </a:pPr>
            <a:r>
              <a:rPr lang="en-US" sz="2500" dirty="0">
                <a:latin typeface="Verdana" panose="020B0604030504040204" pitchFamily="34" charset="0"/>
                <a:ea typeface="Verdana" panose="020B0604030504040204" pitchFamily="34" charset="0"/>
              </a:rPr>
              <a:t>Legal </a:t>
            </a:r>
          </a:p>
          <a:p>
            <a:pPr lvl="1">
              <a:spcAft>
                <a:spcPts val="300"/>
              </a:spcAft>
            </a:pPr>
            <a:r>
              <a:rPr lang="en-US" sz="2500" dirty="0">
                <a:latin typeface="Verdana" panose="020B0604030504040204" pitchFamily="34" charset="0"/>
                <a:ea typeface="Verdana" panose="020B0604030504040204" pitchFamily="34" charset="0"/>
              </a:rPr>
              <a:t>Insurance</a:t>
            </a:r>
          </a:p>
          <a:p>
            <a:pPr lvl="1">
              <a:spcAft>
                <a:spcPts val="300"/>
              </a:spcAft>
            </a:pPr>
            <a:r>
              <a:rPr lang="en-US" sz="2500" dirty="0">
                <a:latin typeface="Verdana" panose="020B0604030504040204" pitchFamily="34" charset="0"/>
                <a:ea typeface="Verdana" panose="020B0604030504040204" pitchFamily="34" charset="0"/>
              </a:rPr>
              <a:t>Website</a:t>
            </a:r>
          </a:p>
          <a:p>
            <a:pPr lvl="2">
              <a:spcAft>
                <a:spcPts val="300"/>
              </a:spcAft>
            </a:pPr>
            <a:endParaRPr lang="en-US" sz="1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342900">
              <a:spcBef>
                <a:spcPts val="60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00050" algn="l"/>
              </a:tabLst>
            </a:pPr>
            <a:r>
              <a:rPr lang="en-US" sz="2900" spc="40" dirty="0">
                <a:latin typeface="Verdana" panose="020B0604030504040204" pitchFamily="34" charset="0"/>
                <a:cs typeface="Times New Roman" panose="02020603050405020304" pitchFamily="18" charset="0"/>
              </a:rPr>
              <a:t>Grounds </a:t>
            </a:r>
          </a:p>
          <a:p>
            <a:pPr lvl="1">
              <a:spcAft>
                <a:spcPts val="300"/>
              </a:spcAft>
            </a:pPr>
            <a:r>
              <a:rPr lang="en-US" sz="2500" dirty="0">
                <a:latin typeface="Verdana" panose="020B0604030504040204" pitchFamily="34" charset="0"/>
                <a:ea typeface="Verdana" panose="020B0604030504040204" pitchFamily="34" charset="0"/>
              </a:rPr>
              <a:t>Snow removal</a:t>
            </a:r>
          </a:p>
          <a:p>
            <a:pPr lvl="1">
              <a:spcAft>
                <a:spcPts val="300"/>
              </a:spcAft>
            </a:pPr>
            <a:r>
              <a:rPr lang="en-US" sz="2500" dirty="0">
                <a:latin typeface="Verdana" panose="020B0604030504040204" pitchFamily="34" charset="0"/>
                <a:ea typeface="Verdana" panose="020B0604030504040204" pitchFamily="34" charset="0"/>
              </a:rPr>
              <a:t>Irrigation Repairs</a:t>
            </a:r>
          </a:p>
          <a:p>
            <a:pPr lvl="1">
              <a:spcAft>
                <a:spcPts val="300"/>
              </a:spcAft>
            </a:pPr>
            <a:r>
              <a:rPr lang="en-US" sz="2500" dirty="0">
                <a:latin typeface="Verdana" panose="020B0604030504040204" pitchFamily="34" charset="0"/>
                <a:ea typeface="Verdana" panose="020B0604030504040204" pitchFamily="34" charset="0"/>
              </a:rPr>
              <a:t>Tree, shrub and sod replacement</a:t>
            </a:r>
          </a:p>
          <a:p>
            <a:pPr lvl="1">
              <a:spcAft>
                <a:spcPts val="300"/>
              </a:spcAft>
            </a:pPr>
            <a:r>
              <a:rPr lang="en-US" sz="2500" dirty="0">
                <a:latin typeface="Verdana" panose="020B0604030504040204" pitchFamily="34" charset="0"/>
                <a:ea typeface="Verdana" panose="020B0604030504040204" pitchFamily="34" charset="0"/>
              </a:rPr>
              <a:t>Flowers</a:t>
            </a:r>
          </a:p>
          <a:p>
            <a:pPr lvl="1">
              <a:spcAft>
                <a:spcPts val="300"/>
              </a:spcAft>
            </a:pPr>
            <a:r>
              <a:rPr lang="en-US" sz="2500" dirty="0">
                <a:latin typeface="Verdana" panose="020B0604030504040204" pitchFamily="34" charset="0"/>
                <a:ea typeface="Verdana" panose="020B0604030504040204" pitchFamily="34" charset="0"/>
              </a:rPr>
              <a:t>Lighting and electrical repairs</a:t>
            </a:r>
            <a:endParaRPr lang="en-US" sz="25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352F7B-937E-9649-B8B9-2E66A1B37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2CDEDF-4607-B440-BFA6-1A09910C6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538D-3460-584C-B0B8-C2A81E8A9E9E}" type="slidenum">
              <a:rPr lang="en-US" sz="2000" smtClean="0"/>
              <a:t>11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1845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9D0A2-F8DF-2349-9766-235155253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>
            <a:normAutofit fontScale="90000"/>
          </a:bodyPr>
          <a:lstStyle/>
          <a:p>
            <a:r>
              <a:rPr lang="en-US" sz="36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District</a:t>
            </a:r>
            <a:r>
              <a:rPr lang="en-US" sz="3600" spc="4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1 General Fund Expense Account Groups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0710C-6458-5A41-AA93-E93CCFD12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0344"/>
            <a:ext cx="10515600" cy="5066619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Sample expense accounts</a:t>
            </a:r>
          </a:p>
          <a:p>
            <a:pPr marL="0" lvl="0" indent="0">
              <a:buNone/>
            </a:pP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marR="0" lvl="0" indent="-342900">
              <a:spcBef>
                <a:spcPts val="60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00050" algn="l"/>
              </a:tabLst>
            </a:pPr>
            <a:r>
              <a:rPr lang="en-US" sz="29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Retreat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21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Trash removal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21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Retreat maintenance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21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Retreat and pool management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21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Retreat – staff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21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Pool maintenance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21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Janitorial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21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Amenity user expense</a:t>
            </a:r>
          </a:p>
          <a:p>
            <a:pPr marL="342900" marR="0" lvl="0" indent="-342900">
              <a:spcBef>
                <a:spcPts val="60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00050" algn="l"/>
              </a:tabLst>
            </a:pPr>
            <a:r>
              <a:rPr lang="en-US" sz="29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Sewer Operations 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23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Sewer service fees 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23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Sewer operations fees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23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Sewer maintenance and cleaning</a:t>
            </a:r>
          </a:p>
          <a:p>
            <a:pPr marL="342900" marR="0" lvl="0" indent="-342900">
              <a:spcBef>
                <a:spcPts val="60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00050" algn="l"/>
              </a:tabLst>
            </a:pPr>
            <a:r>
              <a:rPr lang="en-US" sz="29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Utilities 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23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23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Gas and electric</a:t>
            </a:r>
          </a:p>
          <a:p>
            <a:pPr marL="342900" marR="0" lvl="0" indent="-342900">
              <a:spcBef>
                <a:spcPts val="60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00050" algn="l"/>
                <a:tab pos="457200" algn="l"/>
              </a:tabLst>
            </a:pPr>
            <a:r>
              <a:rPr lang="en-US" sz="29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Interfund Transfers 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26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Transfer to R&amp;R reserve fund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endParaRPr lang="en-US" sz="1800" spc="4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Aft>
                <a:spcPts val="300"/>
              </a:spcAft>
            </a:pPr>
            <a:endParaRPr lang="en-US" sz="1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352F7B-937E-9649-B8B9-2E66A1B37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2CDEDF-4607-B440-BFA6-1A09910C6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538D-3460-584C-B0B8-C2A81E8A9E9E}" type="slidenum">
              <a:rPr lang="en-US" sz="2000" smtClean="0"/>
              <a:t>12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3076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9D0A2-F8DF-2349-9766-235155253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>
            <a:normAutofit/>
          </a:bodyPr>
          <a:lstStyle/>
          <a:p>
            <a:r>
              <a:rPr lang="en-US" sz="32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District 1 Special Revenue Fund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0710C-6458-5A41-AA93-E93CCFD12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0344"/>
            <a:ext cx="10515600" cy="506661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00050" algn="l"/>
              </a:tabLst>
            </a:pPr>
            <a:r>
              <a:rPr lang="en-US" sz="20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tabLst>
                <a:tab pos="914400" algn="l"/>
              </a:tabLs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Maintenance fee District (Area) No. 1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tabLst>
                <a:tab pos="914400" algn="l"/>
              </a:tabLs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Maintenance fee District No. 2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tabLst>
                <a:tab pos="914400" algn="l"/>
              </a:tabLs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Maintenance fee District No. 3 - 15 Fee (43)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tabLst>
                <a:tab pos="914400" algn="l"/>
              </a:tabLs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Maintenance fee District No. 3 - 16N Fee (29)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tabLst>
                <a:tab pos="914400" algn="l"/>
              </a:tabLs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Maintenance fee District No. 3 - 16S Fee (42)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tabLst>
                <a:tab pos="914400" algn="l"/>
              </a:tabLst>
            </a:pPr>
            <a:endParaRPr lang="en-US" sz="1800" spc="4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00050" algn="l"/>
              </a:tabLst>
            </a:pPr>
            <a:r>
              <a:rPr lang="en-US" sz="2000" spc="40" dirty="0">
                <a:latin typeface="Verdana" panose="020B0604030504040204" pitchFamily="34" charset="0"/>
                <a:cs typeface="Times New Roman" panose="02020603050405020304" pitchFamily="18" charset="0"/>
              </a:rPr>
              <a:t>Expenditures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tabLst>
                <a:tab pos="914400" algn="l"/>
              </a:tabLs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Maintenance expense District No. 1 - (13)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tabLst>
                <a:tab pos="914400" algn="l"/>
              </a:tabLs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Maintenance expense District No. 2 - (108)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tabLst>
                <a:tab pos="914400" algn="l"/>
              </a:tabLs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Maintenance expense District No. 3 - 15 Fee (43)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tabLst>
                <a:tab pos="914400" algn="l"/>
              </a:tabLs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Maintenance expense District No. 3 - 16N Fee (29)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tabLst>
                <a:tab pos="914400" algn="l"/>
              </a:tabLs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Maintenance expense District No. 3 - 16S Fee (42)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endParaRPr lang="en-US" sz="1800" spc="4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Aft>
                <a:spcPts val="300"/>
              </a:spcAft>
            </a:pPr>
            <a:endParaRPr lang="en-US" sz="1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352F7B-937E-9649-B8B9-2E66A1B37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2CDEDF-4607-B440-BFA6-1A09910C6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538D-3460-584C-B0B8-C2A81E8A9E9E}" type="slidenum">
              <a:rPr lang="en-US" sz="2000" smtClean="0"/>
              <a:t>13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1856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9D0A2-F8DF-2349-9766-235155253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>
            <a:normAutofit/>
          </a:bodyPr>
          <a:lstStyle/>
          <a:p>
            <a:r>
              <a:rPr lang="en-US" sz="32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District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 1 Capital Project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0710C-6458-5A41-AA93-E93CCFD12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0344"/>
            <a:ext cx="10515600" cy="506661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00050" algn="l"/>
              </a:tabLst>
            </a:pPr>
            <a:r>
              <a:rPr lang="en-US" sz="20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Development fees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Storm drainage fees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Sewer </a:t>
            </a:r>
            <a:r>
              <a:rPr lang="en-US" sz="1800" spc="4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dmin setup fees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tabLst>
                <a:tab pos="914400" algn="l"/>
              </a:tabLst>
            </a:pPr>
            <a:endParaRPr lang="en-US" sz="1800" spc="4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00050" algn="l"/>
              </a:tabLst>
            </a:pPr>
            <a:r>
              <a:rPr lang="en-US" sz="2000" spc="40" dirty="0">
                <a:latin typeface="Verdana" panose="020B0604030504040204" pitchFamily="34" charset="0"/>
                <a:cs typeface="Times New Roman" panose="02020603050405020304" pitchFamily="18" charset="0"/>
              </a:rPr>
              <a:t>Expenditures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District engineer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Capital expenditures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endParaRPr lang="en-US" sz="1800" spc="4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Aft>
                <a:spcPts val="300"/>
              </a:spcAft>
            </a:pPr>
            <a:endParaRPr lang="en-US" sz="1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352F7B-937E-9649-B8B9-2E66A1B37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2CDEDF-4607-B440-BFA6-1A09910C6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538D-3460-584C-B0B8-C2A81E8A9E9E}" type="slidenum">
              <a:rPr lang="en-US" sz="2000" smtClean="0"/>
              <a:t>14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5363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9D0A2-F8DF-2349-9766-235155253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>
            <a:normAutofit/>
          </a:bodyPr>
          <a:lstStyle/>
          <a:p>
            <a:r>
              <a:rPr lang="en-US" sz="32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District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 1 </a:t>
            </a:r>
            <a:r>
              <a:rPr lang="en-US" sz="32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Replacement and Reserve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0710C-6458-5A41-AA93-E93CCFD12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0344"/>
            <a:ext cx="10515600" cy="506661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00050" algn="l"/>
              </a:tabLst>
            </a:pPr>
            <a:r>
              <a:rPr lang="en-US" sz="20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Transfer from General Fund 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Transfer from Capital Projects Fund (One time)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tabLst>
                <a:tab pos="914400" algn="l"/>
              </a:tabLst>
            </a:pPr>
            <a:endParaRPr lang="en-US" sz="1800" spc="4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00050" algn="l"/>
              </a:tabLst>
            </a:pPr>
            <a:r>
              <a:rPr lang="en-US" sz="2000" spc="40" dirty="0">
                <a:latin typeface="Verdana" panose="020B0604030504040204" pitchFamily="34" charset="0"/>
                <a:cs typeface="Times New Roman" panose="02020603050405020304" pitchFamily="18" charset="0"/>
              </a:rPr>
              <a:t>Expenditures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Reserve expenses - Retreat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Reserve expenses - Pool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endParaRPr lang="en-US" sz="1800" spc="4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Aft>
                <a:spcPts val="300"/>
              </a:spcAft>
            </a:pPr>
            <a:endParaRPr lang="en-US" sz="1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352F7B-937E-9649-B8B9-2E66A1B37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2CDEDF-4607-B440-BFA6-1A09910C6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538D-3460-584C-B0B8-C2A81E8A9E9E}" type="slidenum">
              <a:rPr lang="en-US" sz="2000" smtClean="0"/>
              <a:t>15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13315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9D0A2-F8DF-2349-9766-235155253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9274"/>
          </a:xfrm>
        </p:spPr>
        <p:txBody>
          <a:bodyPr>
            <a:normAutofit/>
          </a:bodyPr>
          <a:lstStyle/>
          <a:p>
            <a:r>
              <a:rPr lang="en-US" sz="32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Process and schedule for building the budget - 1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352F7B-937E-9649-B8B9-2E66A1B37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2CDEDF-4607-B440-BFA6-1A09910C6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181066" cy="365125"/>
          </a:xfrm>
        </p:spPr>
        <p:txBody>
          <a:bodyPr/>
          <a:lstStyle/>
          <a:p>
            <a:fld id="{51F0538D-3460-584C-B0B8-C2A81E8A9E9E}" type="slidenum">
              <a:rPr lang="en-US" sz="2000" smtClean="0"/>
              <a:t>16</a:t>
            </a:fld>
            <a:endParaRPr lang="en-US" sz="20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1334E4D-D317-4516-A905-7E7E9380E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150105"/>
              </p:ext>
            </p:extLst>
          </p:nvPr>
        </p:nvGraphicFramePr>
        <p:xfrm>
          <a:off x="982639" y="914401"/>
          <a:ext cx="10371161" cy="56048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1697">
                  <a:extLst>
                    <a:ext uri="{9D8B030D-6E8A-4147-A177-3AD203B41FA5}">
                      <a16:colId xmlns:a16="http://schemas.microsoft.com/office/drawing/2014/main" val="2186289932"/>
                    </a:ext>
                  </a:extLst>
                </a:gridCol>
                <a:gridCol w="8909464">
                  <a:extLst>
                    <a:ext uri="{9D8B030D-6E8A-4147-A177-3AD203B41FA5}">
                      <a16:colId xmlns:a16="http://schemas.microsoft.com/office/drawing/2014/main" val="1728323949"/>
                    </a:ext>
                  </a:extLst>
                </a:gridCol>
              </a:tblGrid>
              <a:tr h="4250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 dirty="0">
                          <a:effectLst/>
                        </a:rPr>
                        <a:t>Due Date</a:t>
                      </a:r>
                      <a:endParaRPr lang="en-US" sz="18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 dirty="0">
                          <a:effectLst/>
                        </a:rPr>
                        <a:t>Task</a:t>
                      </a:r>
                      <a:endParaRPr lang="en-US" sz="18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3183807225"/>
                  </a:ext>
                </a:extLst>
              </a:tr>
              <a:tr h="138517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 dirty="0">
                          <a:effectLst/>
                        </a:rPr>
                        <a:t>6/15/20</a:t>
                      </a:r>
                      <a:endParaRPr lang="en-US" sz="18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 dirty="0">
                          <a:effectLst/>
                        </a:rPr>
                        <a:t>Send email to the FRMD committees and service providers requesting: 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 dirty="0">
                          <a:effectLst/>
                        </a:rPr>
                        <a:t>1) Budget requests be sent to FRMD Finance committee by 8/31/20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 dirty="0">
                          <a:effectLst/>
                        </a:rPr>
                        <a:t>2) Name of presenter of their draft budget request at  Budget Work Session #1 in mid-August, date TBD.</a:t>
                      </a:r>
                      <a:endParaRPr lang="en-US" sz="18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3735184041"/>
                  </a:ext>
                </a:extLst>
              </a:tr>
              <a:tr h="425001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>
                          <a:effectLst/>
                        </a:rPr>
                        <a:t>7/22/20</a:t>
                      </a:r>
                      <a:endParaRPr lang="en-US" sz="18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 dirty="0">
                          <a:effectLst/>
                        </a:rPr>
                        <a:t>FRMD board meeting. Approve the 2020 Audit reports.</a:t>
                      </a:r>
                      <a:endParaRPr lang="en-US" sz="18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1955256013"/>
                  </a:ext>
                </a:extLst>
              </a:tr>
              <a:tr h="425001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>
                          <a:effectLst/>
                        </a:rPr>
                        <a:t>7/30/20</a:t>
                      </a:r>
                      <a:endParaRPr lang="en-US" sz="18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 dirty="0">
                          <a:effectLst/>
                        </a:rPr>
                        <a:t>Submit annual audit report to State Auditor.</a:t>
                      </a:r>
                      <a:endParaRPr lang="en-US" sz="18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2901940963"/>
                  </a:ext>
                </a:extLst>
              </a:tr>
              <a:tr h="689434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>
                          <a:effectLst/>
                        </a:rPr>
                        <a:t>8/1/20</a:t>
                      </a:r>
                      <a:endParaRPr lang="en-US" sz="18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 dirty="0">
                          <a:effectLst/>
                        </a:rPr>
                        <a:t>Send email to all FRMD homeowners announcing the date and time of the Budget Work Session #1</a:t>
                      </a:r>
                      <a:endParaRPr lang="en-US" sz="18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2439568893"/>
                  </a:ext>
                </a:extLst>
              </a:tr>
              <a:tr h="689434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>
                          <a:effectLst/>
                        </a:rPr>
                        <a:t>8/10/20</a:t>
                      </a:r>
                      <a:endParaRPr lang="en-US" sz="18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 dirty="0">
                          <a:effectLst/>
                        </a:rPr>
                        <a:t>Budget Work Session #1 - Expenses with presentations by FRMD committees and service providers of their draft budget requests.</a:t>
                      </a:r>
                      <a:endParaRPr lang="en-US" sz="18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1971181209"/>
                  </a:ext>
                </a:extLst>
              </a:tr>
              <a:tr h="425001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>
                          <a:effectLst/>
                        </a:rPr>
                        <a:t>8/25/20</a:t>
                      </a:r>
                      <a:endParaRPr lang="en-US" sz="18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 dirty="0">
                          <a:effectLst/>
                        </a:rPr>
                        <a:t>Jefferson County Assessor posts preliminary assessed valuations for the Districts. </a:t>
                      </a:r>
                      <a:endParaRPr lang="en-US" sz="18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3575445820"/>
                  </a:ext>
                </a:extLst>
              </a:tr>
              <a:tr h="425001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>
                          <a:effectLst/>
                        </a:rPr>
                        <a:t>8/31/20</a:t>
                      </a:r>
                      <a:endParaRPr lang="en-US" sz="18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 dirty="0">
                          <a:effectLst/>
                        </a:rPr>
                        <a:t>All FRMD committees and service providers provide their final budget requests</a:t>
                      </a:r>
                      <a:endParaRPr lang="en-US" sz="18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3332350661"/>
                  </a:ext>
                </a:extLst>
              </a:tr>
              <a:tr h="689434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>
                          <a:effectLst/>
                        </a:rPr>
                        <a:t>9/1/20</a:t>
                      </a:r>
                      <a:endParaRPr lang="en-US" sz="18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 dirty="0">
                          <a:effectLst/>
                        </a:rPr>
                        <a:t>Send email to all FRMD homeowners announcing the date and time of the Budget Work Session #2</a:t>
                      </a:r>
                      <a:endParaRPr lang="en-US" sz="18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1789421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18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9D0A2-F8DF-2349-9766-235155253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9274"/>
          </a:xfrm>
        </p:spPr>
        <p:txBody>
          <a:bodyPr>
            <a:normAutofit/>
          </a:bodyPr>
          <a:lstStyle/>
          <a:p>
            <a:r>
              <a:rPr lang="en-US" sz="32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Process and schedule for building the budget - 2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352F7B-937E-9649-B8B9-2E66A1B37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2CDEDF-4607-B440-BFA6-1A09910C6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181066" cy="365125"/>
          </a:xfrm>
        </p:spPr>
        <p:txBody>
          <a:bodyPr/>
          <a:lstStyle/>
          <a:p>
            <a:fld id="{51F0538D-3460-584C-B0B8-C2A81E8A9E9E}" type="slidenum">
              <a:rPr lang="en-US" sz="2000" smtClean="0"/>
              <a:t>17</a:t>
            </a:fld>
            <a:endParaRPr 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D515009-75D3-433D-9624-1639AF1A5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072673"/>
              </p:ext>
            </p:extLst>
          </p:nvPr>
        </p:nvGraphicFramePr>
        <p:xfrm>
          <a:off x="838200" y="914400"/>
          <a:ext cx="10257429" cy="55777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8244">
                  <a:extLst>
                    <a:ext uri="{9D8B030D-6E8A-4147-A177-3AD203B41FA5}">
                      <a16:colId xmlns:a16="http://schemas.microsoft.com/office/drawing/2014/main" val="813474751"/>
                    </a:ext>
                  </a:extLst>
                </a:gridCol>
                <a:gridCol w="8869185">
                  <a:extLst>
                    <a:ext uri="{9D8B030D-6E8A-4147-A177-3AD203B41FA5}">
                      <a16:colId xmlns:a16="http://schemas.microsoft.com/office/drawing/2014/main" val="1216965258"/>
                    </a:ext>
                  </a:extLst>
                </a:gridCol>
              </a:tblGrid>
              <a:tr h="2854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 dirty="0">
                          <a:effectLst/>
                        </a:rPr>
                        <a:t>Due Date</a:t>
                      </a:r>
                      <a:endParaRPr lang="en-US" sz="18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 dirty="0">
                          <a:effectLst/>
                        </a:rPr>
                        <a:t>Task</a:t>
                      </a:r>
                      <a:endParaRPr lang="en-US" sz="18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5368320"/>
                  </a:ext>
                </a:extLst>
              </a:tr>
              <a:tr h="72299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 dirty="0">
                          <a:effectLst/>
                        </a:rPr>
                        <a:t>9/23/20</a:t>
                      </a:r>
                      <a:endParaRPr lang="en-US" sz="18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 dirty="0">
                          <a:effectLst/>
                        </a:rPr>
                        <a:t>Budget Work Session #2 – Revenues with presentation of draft fees (including </a:t>
                      </a:r>
                      <a:r>
                        <a:rPr lang="en-US" sz="1800" spc="40" dirty="0" err="1">
                          <a:effectLst/>
                        </a:rPr>
                        <a:t>Maint</a:t>
                      </a:r>
                      <a:r>
                        <a:rPr lang="en-US" sz="1800" spc="40" dirty="0">
                          <a:effectLst/>
                        </a:rPr>
                        <a:t> Fees) to meet the committee and service provider requests.</a:t>
                      </a:r>
                      <a:endParaRPr lang="en-US" sz="18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852902621"/>
                  </a:ext>
                </a:extLst>
              </a:tr>
              <a:tr h="72299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>
                          <a:effectLst/>
                        </a:rPr>
                        <a:t>10/14/20</a:t>
                      </a:r>
                      <a:endParaRPr lang="en-US" sz="18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 dirty="0">
                          <a:effectLst/>
                        </a:rPr>
                        <a:t>Draft Budgets for all funds for all three districts with full amounts requested by committees and service providers.</a:t>
                      </a:r>
                      <a:endParaRPr lang="en-US" sz="18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1983999706"/>
                  </a:ext>
                </a:extLst>
              </a:tr>
              <a:tr h="437498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>
                          <a:effectLst/>
                        </a:rPr>
                        <a:t>10/15/20</a:t>
                      </a:r>
                      <a:endParaRPr lang="en-US" sz="18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 dirty="0">
                          <a:effectLst/>
                        </a:rPr>
                        <a:t>Draft FRMD Budgets available at CRS office</a:t>
                      </a:r>
                      <a:endParaRPr lang="en-US" sz="18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332469175"/>
                  </a:ext>
                </a:extLst>
              </a:tr>
              <a:tr h="1087796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>
                          <a:effectLst/>
                        </a:rPr>
                        <a:t>10/19/20</a:t>
                      </a:r>
                      <a:endParaRPr lang="en-US" sz="18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 dirty="0">
                          <a:effectLst/>
                        </a:rPr>
                        <a:t>Regular FRMD Board meeting: 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 dirty="0">
                          <a:effectLst/>
                        </a:rPr>
                        <a:t>Initial presentation of Draft Budgets</a:t>
                      </a:r>
                      <a:br>
                        <a:rPr lang="en-US" sz="1800" spc="40" dirty="0">
                          <a:effectLst/>
                        </a:rPr>
                      </a:br>
                      <a:r>
                        <a:rPr lang="en-US" sz="1800" spc="40" dirty="0">
                          <a:effectLst/>
                        </a:rPr>
                        <a:t>Public Hearing for Budget</a:t>
                      </a:r>
                      <a:endParaRPr lang="en-US" sz="18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2500512268"/>
                  </a:ext>
                </a:extLst>
              </a:tr>
              <a:tr h="1008491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>
                          <a:effectLst/>
                        </a:rPr>
                        <a:t>12/7/20</a:t>
                      </a:r>
                      <a:endParaRPr lang="en-US" sz="18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 dirty="0">
                          <a:effectLst/>
                        </a:rPr>
                        <a:t>Regular FRMD Board meeting: </a:t>
                      </a:r>
                      <a:br>
                        <a:rPr lang="en-US" sz="1800" spc="40" dirty="0">
                          <a:effectLst/>
                        </a:rPr>
                      </a:br>
                      <a:r>
                        <a:rPr lang="en-US" sz="1800" spc="40" dirty="0">
                          <a:effectLst/>
                        </a:rPr>
                        <a:t>Final budget discussion </a:t>
                      </a:r>
                      <a:br>
                        <a:rPr lang="en-US" sz="1800" spc="40" dirty="0">
                          <a:effectLst/>
                        </a:rPr>
                      </a:br>
                      <a:r>
                        <a:rPr lang="en-US" sz="1800" spc="40" dirty="0">
                          <a:effectLst/>
                        </a:rPr>
                        <a:t>Adoption of the Budget and mill levies.</a:t>
                      </a:r>
                      <a:endParaRPr lang="en-US" sz="18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2515699648"/>
                  </a:ext>
                </a:extLst>
              </a:tr>
              <a:tr h="437498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>
                          <a:effectLst/>
                        </a:rPr>
                        <a:t>12/10/20</a:t>
                      </a:r>
                      <a:endParaRPr lang="en-US" sz="18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 dirty="0">
                          <a:effectLst/>
                        </a:rPr>
                        <a:t>Jefferson County Assessor posts final assessed valuations for the Districts.</a:t>
                      </a:r>
                      <a:endParaRPr lang="en-US" sz="18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2702103576"/>
                  </a:ext>
                </a:extLst>
              </a:tr>
              <a:tr h="437498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>
                          <a:effectLst/>
                        </a:rPr>
                        <a:t>12/15/20</a:t>
                      </a:r>
                      <a:endParaRPr lang="en-US" sz="18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 dirty="0">
                          <a:effectLst/>
                        </a:rPr>
                        <a:t>Deadline for certification of mill levies to the Board of County Commissioners.  </a:t>
                      </a:r>
                      <a:endParaRPr lang="en-US" sz="18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2263561437"/>
                  </a:ext>
                </a:extLst>
              </a:tr>
              <a:tr h="437498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>
                          <a:effectLst/>
                        </a:rPr>
                        <a:t>1/30/21</a:t>
                      </a:r>
                      <a:endParaRPr lang="en-US" sz="18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spc="40" dirty="0">
                          <a:effectLst/>
                        </a:rPr>
                        <a:t>File Adopted Budget Resolutions with the Division of Local Affairs </a:t>
                      </a:r>
                      <a:endParaRPr lang="en-US" sz="18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4221055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932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9D0A2-F8DF-2349-9766-235155253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Budgeting – 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0710C-6458-5A41-AA93-E93CCFD12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8057"/>
            <a:ext cx="10515600" cy="4848906"/>
          </a:xfrm>
        </p:spPr>
        <p:txBody>
          <a:bodyPr>
            <a:normAutofit/>
          </a:bodyPr>
          <a:lstStyle/>
          <a:p>
            <a:pPr lvl="0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Reserve Study update</a:t>
            </a:r>
          </a:p>
          <a:p>
            <a:pPr lvl="0"/>
            <a:endParaRPr lang="en-US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Monthly budget amounts 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As we accumulate history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More accurate identification and analysis of exceptions</a:t>
            </a:r>
          </a:p>
          <a:p>
            <a:pPr lvl="1"/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Reporting improvements</a:t>
            </a:r>
          </a:p>
          <a:p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More to budget over time</a:t>
            </a:r>
          </a:p>
          <a:p>
            <a:pPr lvl="1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Responsibility shift from Brookfield to FRMD</a:t>
            </a:r>
          </a:p>
          <a:p>
            <a:pPr lvl="1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More to maintain</a:t>
            </a:r>
          </a:p>
          <a:p>
            <a:pPr lvl="2"/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Tennis courts</a:t>
            </a:r>
          </a:p>
          <a:p>
            <a:pPr lvl="2"/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Trees, shrubs, flowers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352F7B-937E-9649-B8B9-2E66A1B37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2CDEDF-4607-B440-BFA6-1A09910C6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538D-3460-584C-B0B8-C2A81E8A9E9E}" type="slidenum">
              <a:rPr lang="en-US" sz="2000" smtClean="0"/>
              <a:t>18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9202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9D0A2-F8DF-2349-9766-235155253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What we presented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0710C-6458-5A41-AA93-E93CCFD12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8057"/>
            <a:ext cx="10515600" cy="4848906"/>
          </a:xfrm>
        </p:spPr>
        <p:txBody>
          <a:bodyPr>
            <a:normAutofit/>
          </a:bodyPr>
          <a:lstStyle/>
          <a:p>
            <a:pPr lvl="0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How the budgets are used to be sure FRMD has money to pay its bills?</a:t>
            </a:r>
          </a:p>
          <a:p>
            <a:pPr lvl="0"/>
            <a:endParaRPr lang="en-US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What we budget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FRMDS 1, 2, and 3 have separate budgets.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Revenues and expenses are tracked within each District by Fund.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FRMD uses 5 funds across the Districts 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Who supplies the budgets for each District, Fund, and account group..</a:t>
            </a:r>
          </a:p>
          <a:p>
            <a:pPr lvl="1"/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Budget – steps and timeline</a:t>
            </a:r>
          </a:p>
          <a:p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Budgeting – The Future </a:t>
            </a:r>
            <a:r>
              <a:rPr lang="en-US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352F7B-937E-9649-B8B9-2E66A1B37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2CDEDF-4607-B440-BFA6-1A09910C6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538D-3460-584C-B0B8-C2A81E8A9E9E}" type="slidenum">
              <a:rPr lang="en-US" sz="2000" smtClean="0"/>
              <a:t>19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66667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9D0A2-F8DF-2349-9766-235155253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What we will present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0710C-6458-5A41-AA93-E93CCFD12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8057"/>
            <a:ext cx="10515600" cy="4848906"/>
          </a:xfrm>
        </p:spPr>
        <p:txBody>
          <a:bodyPr>
            <a:normAutofit/>
          </a:bodyPr>
          <a:lstStyle/>
          <a:p>
            <a:pPr lvl="0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Who will present?</a:t>
            </a:r>
          </a:p>
          <a:p>
            <a:pPr lvl="0"/>
            <a:endParaRPr lang="en-US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How are the budgets used to be sure FRMD has money to pay its bills?</a:t>
            </a:r>
          </a:p>
          <a:p>
            <a:pPr lvl="0"/>
            <a:endParaRPr lang="en-US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What do we budget?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FRMD 1, 2, and 3 are separate legal and accounting entities.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Revenues and expenses are tracked within each District by Fund.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FRMD uses 5 funds across the Districts – why? 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What we budget - not how much is in the current budget.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Representative budgeted accounts, not every account.</a:t>
            </a:r>
          </a:p>
          <a:p>
            <a:pPr lvl="1"/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How do we produce the budget – steps and timeline</a:t>
            </a:r>
            <a:r>
              <a:rPr lang="en-US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352F7B-937E-9649-B8B9-2E66A1B37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2CDEDF-4607-B440-BFA6-1A09910C6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538D-3460-584C-B0B8-C2A81E8A9E9E}" type="slidenum">
              <a:rPr lang="en-US" sz="2000" smtClean="0"/>
              <a:t>2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29860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9D0A2-F8DF-2349-9766-235155253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Presentation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0710C-6458-5A41-AA93-E93CCFD12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8057"/>
            <a:ext cx="10515600" cy="4848906"/>
          </a:xfrm>
        </p:spPr>
        <p:txBody>
          <a:bodyPr>
            <a:noAutofit/>
          </a:bodyPr>
          <a:lstStyle/>
          <a:p>
            <a:pPr lvl="0" fontAlgn="base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This is not a Board Meeting </a:t>
            </a:r>
          </a:p>
          <a:p>
            <a:pPr fontAlgn="base"/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base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Open mic</a:t>
            </a:r>
          </a:p>
          <a:p>
            <a:pPr lvl="1" fontAlgn="base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Please mute yourselves to avoid background noise.</a:t>
            </a:r>
          </a:p>
          <a:p>
            <a:pPr fontAlgn="base"/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base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Call for questions at the end of each topic</a:t>
            </a:r>
          </a:p>
          <a:p>
            <a:pPr lvl="1" fontAlgn="base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Dialogue is encouraged – So we know you’re still awake</a:t>
            </a:r>
          </a:p>
          <a:p>
            <a:pPr lvl="1" fontAlgn="base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Prefer everyone is on video</a:t>
            </a:r>
          </a:p>
          <a:p>
            <a:pPr lvl="1" fontAlgn="base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Please be respectful of all the participants </a:t>
            </a:r>
          </a:p>
          <a:p>
            <a:pPr lvl="0" fontAlgn="base"/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fontAlgn="base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Parking lot items – Purpose of a parking lot</a:t>
            </a: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FB2449-B330-4346-94A9-0C59C6779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4C1109-7A60-F844-8159-DCC346484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538D-3460-584C-B0B8-C2A81E8A9E9E}" type="slidenum">
              <a:rPr lang="en-US" sz="2000" smtClean="0"/>
              <a:t>3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7223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9D0A2-F8DF-2349-9766-235155253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How are the budgets used</a:t>
            </a:r>
            <a:r>
              <a:rPr lang="en-US" sz="36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FB2449-B330-4346-94A9-0C59C6779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4C1109-7A60-F844-8159-DCC346484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538D-3460-584C-B0B8-C2A81E8A9E9E}" type="slidenum">
              <a:rPr lang="en-US" sz="2000" smtClean="0"/>
              <a:t>4</a:t>
            </a:fld>
            <a:endParaRPr lang="en-US" sz="2000" dirty="0"/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3650AEE7-A2A3-4081-8A7C-69718038E5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674521"/>
              </p:ext>
            </p:extLst>
          </p:nvPr>
        </p:nvGraphicFramePr>
        <p:xfrm>
          <a:off x="1023581" y="1290152"/>
          <a:ext cx="10153937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5180">
                  <a:extLst>
                    <a:ext uri="{9D8B030D-6E8A-4147-A177-3AD203B41FA5}">
                      <a16:colId xmlns:a16="http://schemas.microsoft.com/office/drawing/2014/main" val="3577349453"/>
                    </a:ext>
                  </a:extLst>
                </a:gridCol>
                <a:gridCol w="1731788">
                  <a:extLst>
                    <a:ext uri="{9D8B030D-6E8A-4147-A177-3AD203B41FA5}">
                      <a16:colId xmlns:a16="http://schemas.microsoft.com/office/drawing/2014/main" val="87686170"/>
                    </a:ext>
                  </a:extLst>
                </a:gridCol>
                <a:gridCol w="1672589">
                  <a:extLst>
                    <a:ext uri="{9D8B030D-6E8A-4147-A177-3AD203B41FA5}">
                      <a16:colId xmlns:a16="http://schemas.microsoft.com/office/drawing/2014/main" val="885177270"/>
                    </a:ext>
                  </a:extLst>
                </a:gridCol>
                <a:gridCol w="1466396">
                  <a:extLst>
                    <a:ext uri="{9D8B030D-6E8A-4147-A177-3AD203B41FA5}">
                      <a16:colId xmlns:a16="http://schemas.microsoft.com/office/drawing/2014/main" val="639601764"/>
                    </a:ext>
                  </a:extLst>
                </a:gridCol>
                <a:gridCol w="1937984">
                  <a:extLst>
                    <a:ext uri="{9D8B030D-6E8A-4147-A177-3AD203B41FA5}">
                      <a16:colId xmlns:a16="http://schemas.microsoft.com/office/drawing/2014/main" val="3788682660"/>
                    </a:ext>
                  </a:extLst>
                </a:gridCol>
              </a:tblGrid>
              <a:tr h="5659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YTD Actual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2020 Budget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Variance Over (Under)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Percent of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Budget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(100% YTD)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60143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Revenues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174114"/>
                  </a:ext>
                </a:extLst>
              </a:tr>
              <a:tr h="356206">
                <a:tc>
                  <a:txBody>
                    <a:bodyPr/>
                    <a:lstStyle/>
                    <a:p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Homeowner assessments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1,626,790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1,628,200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(1,410)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100%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8632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Sewer Service Fees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208,532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267,010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(58,478)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78%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1967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956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Expenditures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174414"/>
                  </a:ext>
                </a:extLst>
              </a:tr>
              <a:tr h="260673">
                <a:tc>
                  <a:txBody>
                    <a:bodyPr/>
                    <a:lstStyle/>
                    <a:p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Grounds expenses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2441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 Snow removal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49,099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70,000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20,901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70%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29937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 Landscape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245,692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260,000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14,308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94%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8878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42805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Retreat expenses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48395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 Trash Removal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1,911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3,089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38%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38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004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9D0A2-F8DF-2349-9766-235155253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FRMD’s Account Structure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FB2449-B330-4346-94A9-0C59C6779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4C1109-7A60-F844-8159-DCC346484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538D-3460-584C-B0B8-C2A81E8A9E9E}" type="slidenum">
              <a:rPr lang="en-US" sz="2000" smtClean="0"/>
              <a:t>5</a:t>
            </a:fld>
            <a:endParaRPr lang="en-US" sz="20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E178B82-7E46-4572-ABDB-2490F427CF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555677"/>
              </p:ext>
            </p:extLst>
          </p:nvPr>
        </p:nvGraphicFramePr>
        <p:xfrm>
          <a:off x="1100919" y="1638300"/>
          <a:ext cx="9749051" cy="3790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4474">
                  <a:extLst>
                    <a:ext uri="{9D8B030D-6E8A-4147-A177-3AD203B41FA5}">
                      <a16:colId xmlns:a16="http://schemas.microsoft.com/office/drawing/2014/main" val="3732637862"/>
                    </a:ext>
                  </a:extLst>
                </a:gridCol>
                <a:gridCol w="2127599">
                  <a:extLst>
                    <a:ext uri="{9D8B030D-6E8A-4147-A177-3AD203B41FA5}">
                      <a16:colId xmlns:a16="http://schemas.microsoft.com/office/drawing/2014/main" val="803581462"/>
                    </a:ext>
                  </a:extLst>
                </a:gridCol>
                <a:gridCol w="2083580">
                  <a:extLst>
                    <a:ext uri="{9D8B030D-6E8A-4147-A177-3AD203B41FA5}">
                      <a16:colId xmlns:a16="http://schemas.microsoft.com/office/drawing/2014/main" val="3647759457"/>
                    </a:ext>
                  </a:extLst>
                </a:gridCol>
                <a:gridCol w="1923398">
                  <a:extLst>
                    <a:ext uri="{9D8B030D-6E8A-4147-A177-3AD203B41FA5}">
                      <a16:colId xmlns:a16="http://schemas.microsoft.com/office/drawing/2014/main" val="3118171413"/>
                    </a:ext>
                  </a:extLst>
                </a:gridCol>
              </a:tblGrid>
              <a:tr h="63182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spc="4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Funds</a:t>
                      </a:r>
                      <a:endParaRPr lang="en-US" sz="2000" spc="4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spc="4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District 1</a:t>
                      </a:r>
                      <a:endParaRPr lang="en-US" sz="2000" spc="4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spc="4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District 2</a:t>
                      </a:r>
                      <a:endParaRPr lang="en-US" sz="2000" spc="4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spc="4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District 3</a:t>
                      </a:r>
                      <a:endParaRPr lang="en-US" sz="2000" spc="4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799411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spc="4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General</a:t>
                      </a:r>
                      <a:endParaRPr lang="en-US" sz="2000" b="0" spc="4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spc="4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√</a:t>
                      </a:r>
                      <a:endParaRPr lang="en-US" sz="2000" spc="4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spc="4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√</a:t>
                      </a:r>
                      <a:endParaRPr lang="en-US" sz="2000" spc="4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spc="4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√</a:t>
                      </a:r>
                      <a:endParaRPr lang="en-US" sz="2000" spc="4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523120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spc="4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Debt Service</a:t>
                      </a:r>
                      <a:endParaRPr lang="en-US" sz="2000" b="0" spc="4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spc="4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n-US" sz="2000" spc="4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spc="4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√</a:t>
                      </a:r>
                      <a:endParaRPr lang="en-US" sz="2000" spc="4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spc="4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√</a:t>
                      </a:r>
                      <a:endParaRPr lang="en-US" sz="2000" spc="4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625980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spc="4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Special Revenue Fund</a:t>
                      </a:r>
                      <a:endParaRPr lang="en-US" sz="2000" b="0" spc="4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spc="4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√</a:t>
                      </a:r>
                      <a:endParaRPr lang="en-US" sz="2000" spc="4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spc="4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n-US" sz="2000" spc="4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spc="4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n-US" sz="2000" spc="4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408752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spc="4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Capital Projects</a:t>
                      </a:r>
                      <a:endParaRPr lang="en-US" sz="2000" b="0" spc="4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spc="4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√</a:t>
                      </a:r>
                      <a:endParaRPr lang="en-US" sz="2000" spc="4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spc="4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n-US" sz="2000" spc="4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spc="4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n-US" sz="2000" spc="4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690626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spc="4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Replacement and Reserve</a:t>
                      </a:r>
                      <a:endParaRPr lang="en-US" sz="2000" b="0" spc="4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spc="4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√</a:t>
                      </a:r>
                      <a:endParaRPr lang="en-US" sz="2000" spc="4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spc="4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n-US" sz="2000" spc="4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spc="4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n-US" sz="2000" spc="4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186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041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9D0A2-F8DF-2349-9766-235155253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FRMD’s Account Structure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FB2449-B330-4346-94A9-0C59C6779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4C1109-7A60-F844-8159-DCC346484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538D-3460-584C-B0B8-C2A81E8A9E9E}" type="slidenum">
              <a:rPr lang="en-US" sz="2000" smtClean="0"/>
              <a:t>6</a:t>
            </a:fld>
            <a:endParaRPr lang="en-US" sz="20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E178B82-7E46-4572-ABDB-2490F427CF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131466"/>
              </p:ext>
            </p:extLst>
          </p:nvPr>
        </p:nvGraphicFramePr>
        <p:xfrm>
          <a:off x="1100919" y="1638300"/>
          <a:ext cx="9749051" cy="3790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4474">
                  <a:extLst>
                    <a:ext uri="{9D8B030D-6E8A-4147-A177-3AD203B41FA5}">
                      <a16:colId xmlns:a16="http://schemas.microsoft.com/office/drawing/2014/main" val="3732637862"/>
                    </a:ext>
                  </a:extLst>
                </a:gridCol>
                <a:gridCol w="2127599">
                  <a:extLst>
                    <a:ext uri="{9D8B030D-6E8A-4147-A177-3AD203B41FA5}">
                      <a16:colId xmlns:a16="http://schemas.microsoft.com/office/drawing/2014/main" val="803581462"/>
                    </a:ext>
                  </a:extLst>
                </a:gridCol>
                <a:gridCol w="2083580">
                  <a:extLst>
                    <a:ext uri="{9D8B030D-6E8A-4147-A177-3AD203B41FA5}">
                      <a16:colId xmlns:a16="http://schemas.microsoft.com/office/drawing/2014/main" val="3647759457"/>
                    </a:ext>
                  </a:extLst>
                </a:gridCol>
                <a:gridCol w="1923398">
                  <a:extLst>
                    <a:ext uri="{9D8B030D-6E8A-4147-A177-3AD203B41FA5}">
                      <a16:colId xmlns:a16="http://schemas.microsoft.com/office/drawing/2014/main" val="3118171413"/>
                    </a:ext>
                  </a:extLst>
                </a:gridCol>
              </a:tblGrid>
              <a:tr h="63182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kern="1200" spc="4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Funds</a:t>
                      </a:r>
                      <a:endParaRPr lang="en-US" sz="10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District 2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District 3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District 1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799411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General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523120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Debt Service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625980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Special Revenue Fund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408752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Capital Projects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690626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Replacement and Reserve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US" sz="10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186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057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9D0A2-F8DF-2349-9766-235155253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>
            <a:normAutofit/>
          </a:bodyPr>
          <a:lstStyle/>
          <a:p>
            <a:r>
              <a:rPr lang="en-US" sz="36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FRMD District 2 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0710C-6458-5A41-AA93-E93CCFD12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0344"/>
            <a:ext cx="10515600" cy="5066619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60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00050" algn="l"/>
              </a:tabLst>
            </a:pPr>
            <a:r>
              <a:rPr lang="en-US" sz="20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 Fund Revenues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Property taxes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Specific ownership taxes</a:t>
            </a:r>
          </a:p>
          <a:p>
            <a:pPr marL="342900" indent="-342900">
              <a:spcBef>
                <a:spcPts val="60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00050" algn="l"/>
              </a:tabLst>
            </a:pPr>
            <a:r>
              <a:rPr lang="en-US" sz="2000" spc="40" dirty="0">
                <a:latin typeface="Verdana" panose="020B0604030504040204" pitchFamily="34" charset="0"/>
                <a:cs typeface="Times New Roman" panose="02020603050405020304" pitchFamily="18" charset="0"/>
              </a:rPr>
              <a:t>General Fund Expenditures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County treasurer fees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Transfer to District No. 1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Audit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endParaRPr lang="en-US" sz="1800" spc="4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00050" algn="l"/>
              </a:tabLst>
            </a:pPr>
            <a:r>
              <a:rPr lang="en-US" sz="2000" spc="40" dirty="0">
                <a:latin typeface="Verdana" panose="020B0604030504040204" pitchFamily="34" charset="0"/>
                <a:cs typeface="Times New Roman" panose="02020603050405020304" pitchFamily="18" charset="0"/>
              </a:rPr>
              <a:t>Debt Service Fund Revenues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Property taxes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Specific ownership taxes</a:t>
            </a:r>
          </a:p>
          <a:p>
            <a:pPr marL="342900" indent="-342900">
              <a:spcBef>
                <a:spcPts val="60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00050" algn="l"/>
              </a:tabLst>
            </a:pPr>
            <a:r>
              <a:rPr lang="en-US" sz="2000" spc="40" dirty="0">
                <a:latin typeface="Verdana" panose="020B0604030504040204" pitchFamily="34" charset="0"/>
                <a:cs typeface="Times New Roman" panose="02020603050405020304" pitchFamily="18" charset="0"/>
              </a:rPr>
              <a:t>Debt Service Fund Expenditures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County treasurer fees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Transfer to District No. 3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endParaRPr lang="en-US" sz="1800" spc="4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Aft>
                <a:spcPts val="300"/>
              </a:spcAft>
            </a:pPr>
            <a:endParaRPr lang="en-US" sz="1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352F7B-937E-9649-B8B9-2E66A1B37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2CDEDF-4607-B440-BFA6-1A09910C6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538D-3460-584C-B0B8-C2A81E8A9E9E}" type="slidenum">
              <a:rPr lang="en-US" sz="2000" smtClean="0"/>
              <a:t>7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06025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9D0A2-F8DF-2349-9766-235155253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>
            <a:normAutofit/>
          </a:bodyPr>
          <a:lstStyle/>
          <a:p>
            <a:r>
              <a:rPr lang="en-US" sz="32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FRMD District 3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0710C-6458-5A41-AA93-E93CCFD12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0344"/>
            <a:ext cx="10515600" cy="5066619"/>
          </a:xfrm>
        </p:spPr>
        <p:txBody>
          <a:bodyPr>
            <a:normAutofit fontScale="92500" lnSpcReduction="10000"/>
          </a:bodyPr>
          <a:lstStyle/>
          <a:p>
            <a:pPr marL="342900" marR="0" lvl="0" indent="-342900">
              <a:spcBef>
                <a:spcPts val="60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00050" algn="l"/>
              </a:tabLst>
            </a:pPr>
            <a:r>
              <a:rPr lang="en-US" sz="20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 Fund Revenues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Property taxes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Specific ownership taxes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00050" algn="l"/>
              </a:tabLst>
            </a:pPr>
            <a:r>
              <a:rPr lang="en-US" sz="2000" spc="40" dirty="0">
                <a:latin typeface="Verdana" panose="020B0604030504040204" pitchFamily="34" charset="0"/>
                <a:cs typeface="Times New Roman" panose="02020603050405020304" pitchFamily="18" charset="0"/>
              </a:rPr>
              <a:t>General Fund Expenditures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County treasurer fees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Transfer to District No. 1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Audit</a:t>
            </a:r>
          </a:p>
          <a:p>
            <a:pPr marL="342900" marR="0" lvl="0" indent="-342900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00050" algn="l"/>
              </a:tabLst>
            </a:pPr>
            <a:r>
              <a:rPr lang="en-US" sz="2000" spc="40" dirty="0">
                <a:latin typeface="Verdana" panose="020B0604030504040204" pitchFamily="34" charset="0"/>
                <a:cs typeface="Times New Roman" panose="02020603050405020304" pitchFamily="18" charset="0"/>
              </a:rPr>
              <a:t>Debt Service Fund Revenues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Property taxes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Specific ownership taxes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Transfer from District No. 2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00050" algn="l"/>
              </a:tabLst>
            </a:pPr>
            <a:r>
              <a:rPr lang="en-US" sz="2000" spc="40" dirty="0">
                <a:latin typeface="Verdana" panose="020B0604030504040204" pitchFamily="34" charset="0"/>
                <a:cs typeface="Times New Roman" panose="02020603050405020304" pitchFamily="18" charset="0"/>
              </a:rPr>
              <a:t>Debt Service Fund Expenditures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County treasurer fees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Paying Agent Fees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Bond principal - series 2020 bonds</a:t>
            </a:r>
          </a:p>
          <a:p>
            <a:pPr marL="914400" marR="0">
              <a:spcBef>
                <a:spcPts val="300"/>
              </a:spcBef>
              <a:spcAft>
                <a:spcPts val="300"/>
              </a:spcAft>
            </a:pPr>
            <a:r>
              <a:rPr lang="en-US" sz="1800" spc="4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Bond interest - series 2020 bonds</a:t>
            </a:r>
          </a:p>
          <a:p>
            <a:pPr lvl="2">
              <a:spcAft>
                <a:spcPts val="300"/>
              </a:spcAft>
            </a:pPr>
            <a:endParaRPr lang="en-US" sz="1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352F7B-937E-9649-B8B9-2E66A1B37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2CDEDF-4607-B440-BFA6-1A09910C6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538D-3460-584C-B0B8-C2A81E8A9E9E}" type="slidenum">
              <a:rPr lang="en-US" sz="2000" smtClean="0"/>
              <a:t>8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7731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9D0A2-F8DF-2349-9766-235155253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FRMD’s District 1 Account Structure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FB2449-B330-4346-94A9-0C59C6779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4C1109-7A60-F844-8159-DCC346484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538D-3460-584C-B0B8-C2A81E8A9E9E}" type="slidenum">
              <a:rPr lang="en-US" sz="2000" smtClean="0"/>
              <a:t>9</a:t>
            </a:fld>
            <a:endParaRPr lang="en-US" sz="20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E178B82-7E46-4572-ABDB-2490F427CF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310910"/>
              </p:ext>
            </p:extLst>
          </p:nvPr>
        </p:nvGraphicFramePr>
        <p:xfrm>
          <a:off x="1100919" y="1638300"/>
          <a:ext cx="9749051" cy="3790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4474">
                  <a:extLst>
                    <a:ext uri="{9D8B030D-6E8A-4147-A177-3AD203B41FA5}">
                      <a16:colId xmlns:a16="http://schemas.microsoft.com/office/drawing/2014/main" val="3732637862"/>
                    </a:ext>
                  </a:extLst>
                </a:gridCol>
                <a:gridCol w="2127599">
                  <a:extLst>
                    <a:ext uri="{9D8B030D-6E8A-4147-A177-3AD203B41FA5}">
                      <a16:colId xmlns:a16="http://schemas.microsoft.com/office/drawing/2014/main" val="803581462"/>
                    </a:ext>
                  </a:extLst>
                </a:gridCol>
                <a:gridCol w="2083580">
                  <a:extLst>
                    <a:ext uri="{9D8B030D-6E8A-4147-A177-3AD203B41FA5}">
                      <a16:colId xmlns:a16="http://schemas.microsoft.com/office/drawing/2014/main" val="3647759457"/>
                    </a:ext>
                  </a:extLst>
                </a:gridCol>
                <a:gridCol w="1923398">
                  <a:extLst>
                    <a:ext uri="{9D8B030D-6E8A-4147-A177-3AD203B41FA5}">
                      <a16:colId xmlns:a16="http://schemas.microsoft.com/office/drawing/2014/main" val="3118171413"/>
                    </a:ext>
                  </a:extLst>
                </a:gridCol>
              </a:tblGrid>
              <a:tr h="63182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kern="1200" spc="4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Funds</a:t>
                      </a:r>
                      <a:endParaRPr lang="en-US" sz="10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kern="1200" spc="4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District 2</a:t>
                      </a:r>
                      <a:endParaRPr lang="en-US" sz="10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District 3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District 1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799411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General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US" sz="10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523120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Debt Service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US" sz="10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US" sz="10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625980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Special Revenue Fund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408752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Capital Projects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690626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Replacement and Reserve</a:t>
                      </a:r>
                      <a:endParaRPr lang="en-US" sz="1000" spc="4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 spc="4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en-US" sz="1000" spc="4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186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770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1205</Words>
  <Application>Microsoft Macintosh PowerPoint</Application>
  <PresentationFormat>Widescreen</PresentationFormat>
  <Paragraphs>346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Verdana</vt:lpstr>
      <vt:lpstr>Office Theme</vt:lpstr>
      <vt:lpstr>FRMD University Finance Committee   Budget Construction</vt:lpstr>
      <vt:lpstr>What we will present</vt:lpstr>
      <vt:lpstr>Presentation procedures</vt:lpstr>
      <vt:lpstr>How are the budgets used?</vt:lpstr>
      <vt:lpstr>FRMD’s Account Structure</vt:lpstr>
      <vt:lpstr>FRMD’s Account Structure</vt:lpstr>
      <vt:lpstr>FRMD District 2 Budget</vt:lpstr>
      <vt:lpstr>FRMD District 3 Budget</vt:lpstr>
      <vt:lpstr>FRMD’s District 1 Account Structure</vt:lpstr>
      <vt:lpstr>District 1 General Fund Revenue Accounts</vt:lpstr>
      <vt:lpstr>District 1 General Fund Expense Account Groups</vt:lpstr>
      <vt:lpstr>District 1 General Fund Expense Account Groups</vt:lpstr>
      <vt:lpstr>District 1 Special Revenue Fund</vt:lpstr>
      <vt:lpstr>District 1 Capital Project Fund</vt:lpstr>
      <vt:lpstr>District 1 Replacement and Reserve Fund</vt:lpstr>
      <vt:lpstr>Process and schedule for building the budget - 1</vt:lpstr>
      <vt:lpstr>Process and schedule for building the budget - 2</vt:lpstr>
      <vt:lpstr>Budgeting – The Future</vt:lpstr>
      <vt:lpstr>What we presented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FRMD University Finance Committee Budget Construction</dc:title>
  <dc:creator>Al Plumhoff</dc:creator>
  <cp:lastModifiedBy>Al Plumhoff</cp:lastModifiedBy>
  <cp:revision>27</cp:revision>
  <dcterms:created xsi:type="dcterms:W3CDTF">2021-04-12T20:27:33Z</dcterms:created>
  <dcterms:modified xsi:type="dcterms:W3CDTF">2021-04-22T20:56:00Z</dcterms:modified>
</cp:coreProperties>
</file>